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60" r:id="rId3"/>
    <p:sldId id="257" r:id="rId4"/>
    <p:sldId id="258" r:id="rId5"/>
    <p:sldId id="259" r:id="rId6"/>
    <p:sldId id="261" r:id="rId7"/>
    <p:sldId id="262" r:id="rId8"/>
    <p:sldId id="263" r:id="rId9"/>
    <p:sldId id="264" r:id="rId10"/>
    <p:sldId id="266"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BB59BAC-F10D-417C-AC04-3C1270044AC0}">
          <p14:sldIdLst>
            <p14:sldId id="256"/>
            <p14:sldId id="260"/>
            <p14:sldId id="257"/>
            <p14:sldId id="258"/>
            <p14:sldId id="259"/>
            <p14:sldId id="261"/>
            <p14:sldId id="262"/>
            <p14:sldId id="263"/>
            <p14:sldId id="264"/>
            <p14:sldId id="266"/>
            <p14:sldId id="26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A74116C-A678-4A15-9659-B5281F585F5C}" type="datetimeFigureOut">
              <a:rPr lang="en-IN" smtClean="0"/>
              <a:t>01-05-2026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484CC23-DEAB-4B83-B960-42B040385E45}" type="slidenum">
              <a:rPr lang="en-IN" smtClean="0"/>
              <a:t>‹#›</a:t>
            </a:fld>
            <a:endParaRPr lang="en-IN"/>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0987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74116C-A678-4A15-9659-B5281F585F5C}" type="datetimeFigureOut">
              <a:rPr lang="en-IN" smtClean="0"/>
              <a:t>01-05-2026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484CC23-DEAB-4B83-B960-42B040385E45}" type="slidenum">
              <a:rPr lang="en-IN" smtClean="0"/>
              <a:t>‹#›</a:t>
            </a:fld>
            <a:endParaRPr lang="en-IN"/>
          </a:p>
        </p:txBody>
      </p:sp>
    </p:spTree>
    <p:extLst>
      <p:ext uri="{BB962C8B-B14F-4D97-AF65-F5344CB8AC3E}">
        <p14:creationId xmlns:p14="http://schemas.microsoft.com/office/powerpoint/2010/main" val="4189080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74116C-A678-4A15-9659-B5281F585F5C}" type="datetimeFigureOut">
              <a:rPr lang="en-IN" smtClean="0"/>
              <a:t>01-05-2026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484CC23-DEAB-4B83-B960-42B040385E45}" type="slidenum">
              <a:rPr lang="en-IN" smtClean="0"/>
              <a:t>‹#›</a:t>
            </a:fld>
            <a:endParaRPr lang="en-IN"/>
          </a:p>
        </p:txBody>
      </p:sp>
    </p:spTree>
    <p:extLst>
      <p:ext uri="{BB962C8B-B14F-4D97-AF65-F5344CB8AC3E}">
        <p14:creationId xmlns:p14="http://schemas.microsoft.com/office/powerpoint/2010/main" val="64613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A74116C-A678-4A15-9659-B5281F585F5C}" type="datetimeFigureOut">
              <a:rPr lang="en-IN" smtClean="0"/>
              <a:t>01-05-2026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484CC23-DEAB-4B83-B960-42B040385E45}" type="slidenum">
              <a:rPr lang="en-IN" smtClean="0"/>
              <a:t>‹#›</a:t>
            </a:fld>
            <a:endParaRPr lang="en-IN"/>
          </a:p>
        </p:txBody>
      </p:sp>
    </p:spTree>
    <p:extLst>
      <p:ext uri="{BB962C8B-B14F-4D97-AF65-F5344CB8AC3E}">
        <p14:creationId xmlns:p14="http://schemas.microsoft.com/office/powerpoint/2010/main" val="3935566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74116C-A678-4A15-9659-B5281F585F5C}" type="datetimeFigureOut">
              <a:rPr lang="en-IN" smtClean="0"/>
              <a:t>01-05-2026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484CC23-DEAB-4B83-B960-42B040385E45}" type="slidenum">
              <a:rPr lang="en-IN" smtClean="0"/>
              <a:t>‹#›</a:t>
            </a:fld>
            <a:endParaRPr lang="en-IN"/>
          </a:p>
        </p:txBody>
      </p:sp>
    </p:spTree>
    <p:extLst>
      <p:ext uri="{BB962C8B-B14F-4D97-AF65-F5344CB8AC3E}">
        <p14:creationId xmlns:p14="http://schemas.microsoft.com/office/powerpoint/2010/main" val="3911798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74116C-A678-4A15-9659-B5281F585F5C}" type="datetimeFigureOut">
              <a:rPr lang="en-IN" smtClean="0"/>
              <a:t>01-05-2026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484CC23-DEAB-4B83-B960-42B040385E45}" type="slidenum">
              <a:rPr lang="en-IN" smtClean="0"/>
              <a:t>‹#›</a:t>
            </a:fld>
            <a:endParaRPr lang="en-IN"/>
          </a:p>
        </p:txBody>
      </p:sp>
    </p:spTree>
    <p:extLst>
      <p:ext uri="{BB962C8B-B14F-4D97-AF65-F5344CB8AC3E}">
        <p14:creationId xmlns:p14="http://schemas.microsoft.com/office/powerpoint/2010/main" val="1970514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74116C-A678-4A15-9659-B5281F585F5C}" type="datetimeFigureOut">
              <a:rPr lang="en-IN" smtClean="0"/>
              <a:t>01-05-2026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484CC23-DEAB-4B83-B960-42B040385E45}" type="slidenum">
              <a:rPr lang="en-IN" smtClean="0"/>
              <a:t>‹#›</a:t>
            </a:fld>
            <a:endParaRPr lang="en-IN"/>
          </a:p>
        </p:txBody>
      </p:sp>
    </p:spTree>
    <p:extLst>
      <p:ext uri="{BB962C8B-B14F-4D97-AF65-F5344CB8AC3E}">
        <p14:creationId xmlns:p14="http://schemas.microsoft.com/office/powerpoint/2010/main" val="208974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74116C-A678-4A15-9659-B5281F585F5C}" type="datetimeFigureOut">
              <a:rPr lang="en-IN" smtClean="0"/>
              <a:t>01-05-2026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484CC23-DEAB-4B83-B960-42B040385E45}" type="slidenum">
              <a:rPr lang="en-IN" smtClean="0"/>
              <a:t>‹#›</a:t>
            </a:fld>
            <a:endParaRPr lang="en-IN"/>
          </a:p>
        </p:txBody>
      </p:sp>
    </p:spTree>
    <p:extLst>
      <p:ext uri="{BB962C8B-B14F-4D97-AF65-F5344CB8AC3E}">
        <p14:creationId xmlns:p14="http://schemas.microsoft.com/office/powerpoint/2010/main" val="3168694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74116C-A678-4A15-9659-B5281F585F5C}" type="datetimeFigureOut">
              <a:rPr lang="en-IN" smtClean="0"/>
              <a:t>01-05-2026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484CC23-DEAB-4B83-B960-42B040385E45}" type="slidenum">
              <a:rPr lang="en-IN" smtClean="0"/>
              <a:t>‹#›</a:t>
            </a:fld>
            <a:endParaRPr lang="en-IN"/>
          </a:p>
        </p:txBody>
      </p:sp>
    </p:spTree>
    <p:extLst>
      <p:ext uri="{BB962C8B-B14F-4D97-AF65-F5344CB8AC3E}">
        <p14:creationId xmlns:p14="http://schemas.microsoft.com/office/powerpoint/2010/main" val="2502457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FA74116C-A678-4A15-9659-B5281F585F5C}" type="datetimeFigureOut">
              <a:rPr lang="en-IN" smtClean="0"/>
              <a:t>01-05-2026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484CC23-DEAB-4B83-B960-42B040385E45}" type="slidenum">
              <a:rPr lang="en-IN" smtClean="0"/>
              <a:t>‹#›</a:t>
            </a:fld>
            <a:endParaRPr lang="en-IN"/>
          </a:p>
        </p:txBody>
      </p:sp>
    </p:spTree>
    <p:extLst>
      <p:ext uri="{BB962C8B-B14F-4D97-AF65-F5344CB8AC3E}">
        <p14:creationId xmlns:p14="http://schemas.microsoft.com/office/powerpoint/2010/main" val="3477349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74116C-A678-4A15-9659-B5281F585F5C}" type="datetimeFigureOut">
              <a:rPr lang="en-IN" smtClean="0"/>
              <a:t>01-05-2026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484CC23-DEAB-4B83-B960-42B040385E45}" type="slidenum">
              <a:rPr lang="en-IN" smtClean="0"/>
              <a:t>‹#›</a:t>
            </a:fld>
            <a:endParaRPr lang="en-IN"/>
          </a:p>
        </p:txBody>
      </p:sp>
    </p:spTree>
    <p:extLst>
      <p:ext uri="{BB962C8B-B14F-4D97-AF65-F5344CB8AC3E}">
        <p14:creationId xmlns:p14="http://schemas.microsoft.com/office/powerpoint/2010/main" val="36905159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74116C-A678-4A15-9659-B5281F585F5C}" type="datetimeFigureOut">
              <a:rPr lang="en-IN" smtClean="0"/>
              <a:t>01-05-2026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484CC23-DEAB-4B83-B960-42B040385E45}" type="slidenum">
              <a:rPr lang="en-IN" smtClean="0"/>
              <a:t>‹#›</a:t>
            </a:fld>
            <a:endParaRPr lang="en-IN"/>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1417158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74116C-A678-4A15-9659-B5281F585F5C}" type="datetimeFigureOut">
              <a:rPr lang="en-IN" smtClean="0"/>
              <a:t>01-05-2026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484CC23-DEAB-4B83-B960-42B040385E45}" type="slidenum">
              <a:rPr lang="en-IN" smtClean="0"/>
              <a:t>‹#›</a:t>
            </a:fld>
            <a:endParaRPr lang="en-IN"/>
          </a:p>
        </p:txBody>
      </p:sp>
    </p:spTree>
    <p:extLst>
      <p:ext uri="{BB962C8B-B14F-4D97-AF65-F5344CB8AC3E}">
        <p14:creationId xmlns:p14="http://schemas.microsoft.com/office/powerpoint/2010/main" val="2762790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74116C-A678-4A15-9659-B5281F585F5C}" type="datetimeFigureOut">
              <a:rPr lang="en-IN" smtClean="0"/>
              <a:t>01-05-2026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484CC23-DEAB-4B83-B960-42B040385E45}" type="slidenum">
              <a:rPr lang="en-IN" smtClean="0"/>
              <a:t>‹#›</a:t>
            </a:fld>
            <a:endParaRPr lang="en-IN"/>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1946280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74116C-A678-4A15-9659-B5281F585F5C}" type="datetimeFigureOut">
              <a:rPr lang="en-IN" smtClean="0"/>
              <a:t>01-05-2026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484CC23-DEAB-4B83-B960-42B040385E45}" type="slidenum">
              <a:rPr lang="en-IN" smtClean="0"/>
              <a:t>‹#›</a:t>
            </a:fld>
            <a:endParaRPr lang="en-IN"/>
          </a:p>
        </p:txBody>
      </p:sp>
    </p:spTree>
    <p:extLst>
      <p:ext uri="{BB962C8B-B14F-4D97-AF65-F5344CB8AC3E}">
        <p14:creationId xmlns:p14="http://schemas.microsoft.com/office/powerpoint/2010/main" val="5832247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74116C-A678-4A15-9659-B5281F585F5C}" type="datetimeFigureOut">
              <a:rPr lang="en-IN" smtClean="0"/>
              <a:t>01-05-2026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484CC23-DEAB-4B83-B960-42B040385E45}" type="slidenum">
              <a:rPr lang="en-IN" smtClean="0"/>
              <a:t>‹#›</a:t>
            </a:fld>
            <a:endParaRPr lang="en-IN"/>
          </a:p>
        </p:txBody>
      </p:sp>
    </p:spTree>
    <p:extLst>
      <p:ext uri="{BB962C8B-B14F-4D97-AF65-F5344CB8AC3E}">
        <p14:creationId xmlns:p14="http://schemas.microsoft.com/office/powerpoint/2010/main" val="21360126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74116C-A678-4A15-9659-B5281F585F5C}" type="datetimeFigureOut">
              <a:rPr lang="en-IN" smtClean="0"/>
              <a:t>01-05-2026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484CC23-DEAB-4B83-B960-42B040385E45}" type="slidenum">
              <a:rPr lang="en-IN" smtClean="0"/>
              <a:t>‹#›</a:t>
            </a:fld>
            <a:endParaRPr lang="en-IN"/>
          </a:p>
        </p:txBody>
      </p:sp>
    </p:spTree>
    <p:extLst>
      <p:ext uri="{BB962C8B-B14F-4D97-AF65-F5344CB8AC3E}">
        <p14:creationId xmlns:p14="http://schemas.microsoft.com/office/powerpoint/2010/main" val="409663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FA74116C-A678-4A15-9659-B5281F585F5C}" type="datetimeFigureOut">
              <a:rPr lang="en-IN" smtClean="0"/>
              <a:t>01-05-2026</a:t>
            </a:fld>
            <a:endParaRPr lang="en-IN"/>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IN"/>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9484CC23-DEAB-4B83-B960-42B040385E45}" type="slidenum">
              <a:rPr lang="en-IN" smtClean="0"/>
              <a:t>‹#›</a:t>
            </a:fld>
            <a:endParaRPr lang="en-IN"/>
          </a:p>
        </p:txBody>
      </p:sp>
    </p:spTree>
    <p:extLst>
      <p:ext uri="{BB962C8B-B14F-4D97-AF65-F5344CB8AC3E}">
        <p14:creationId xmlns:p14="http://schemas.microsoft.com/office/powerpoint/2010/main" val="3541230086"/>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7483E-B5DC-9C00-B701-429AC4A0B9EF}"/>
              </a:ext>
            </a:extLst>
          </p:cNvPr>
          <p:cNvSpPr>
            <a:spLocks noGrp="1"/>
          </p:cNvSpPr>
          <p:nvPr>
            <p:ph type="ctrTitle"/>
          </p:nvPr>
        </p:nvSpPr>
        <p:spPr>
          <a:xfrm>
            <a:off x="684212" y="685800"/>
            <a:ext cx="2894730" cy="789040"/>
          </a:xfrm>
        </p:spPr>
        <p:txBody>
          <a:bodyPr>
            <a:normAutofit fontScale="90000"/>
          </a:bodyPr>
          <a:lstStyle/>
          <a:p>
            <a:r>
              <a:rPr lang="en-US" dirty="0"/>
              <a:t>About us:</a:t>
            </a:r>
            <a:endParaRPr lang="en-IN" dirty="0"/>
          </a:p>
        </p:txBody>
      </p:sp>
      <p:sp>
        <p:nvSpPr>
          <p:cNvPr id="3" name="Subtitle 2">
            <a:extLst>
              <a:ext uri="{FF2B5EF4-FFF2-40B4-BE49-F238E27FC236}">
                <a16:creationId xmlns:a16="http://schemas.microsoft.com/office/drawing/2014/main" id="{5DD35491-5DE9-3387-5A84-933A6E1DFDF6}"/>
              </a:ext>
            </a:extLst>
          </p:cNvPr>
          <p:cNvSpPr>
            <a:spLocks noGrp="1"/>
          </p:cNvSpPr>
          <p:nvPr>
            <p:ph type="subTitle" idx="1"/>
          </p:nvPr>
        </p:nvSpPr>
        <p:spPr>
          <a:xfrm>
            <a:off x="589935" y="1740310"/>
            <a:ext cx="11090787" cy="4640825"/>
          </a:xfrm>
        </p:spPr>
        <p:txBody>
          <a:bodyPr/>
          <a:lstStyle/>
          <a:p>
            <a:r>
              <a:rPr lang="en-US" dirty="0"/>
              <a:t>Founded in 2006 by Mr. Dev Kant Pant &amp; Mrs. Anita Pant, Arrow Global Logistics Pvt. Ltd. has evolved into a dynamic force in the logistics industry, built on expertise, trust, and a commitment to excellence. With a strong focus on inbound cargo movement to India, we deliver seamless, end-to-end logistics solutions designed to meet the evolving needs of global businesses.</a:t>
            </a:r>
          </a:p>
          <a:p>
            <a:r>
              <a:rPr lang="en-US" dirty="0"/>
              <a:t>Powered by a robust international network of trusted freight partners, we combine local expertise with global standards to ensure smooth, compliant, and efficient cargo movement across borders.</a:t>
            </a:r>
          </a:p>
          <a:p>
            <a:r>
              <a:rPr lang="en-US" dirty="0"/>
              <a:t>At Arrow Global Logistics, we don’t just move shipments — we move businesses forward with precision, reliability, and confidence.</a:t>
            </a:r>
          </a:p>
          <a:p>
            <a:endParaRPr lang="en-IN" dirty="0"/>
          </a:p>
        </p:txBody>
      </p:sp>
    </p:spTree>
    <p:extLst>
      <p:ext uri="{BB962C8B-B14F-4D97-AF65-F5344CB8AC3E}">
        <p14:creationId xmlns:p14="http://schemas.microsoft.com/office/powerpoint/2010/main" val="1948808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0D2BC-AE40-A0CA-A5BB-38E8F56D94E1}"/>
              </a:ext>
            </a:extLst>
          </p:cNvPr>
          <p:cNvSpPr>
            <a:spLocks noGrp="1"/>
          </p:cNvSpPr>
          <p:nvPr>
            <p:ph type="title"/>
          </p:nvPr>
        </p:nvSpPr>
        <p:spPr>
          <a:xfrm>
            <a:off x="403123" y="412954"/>
            <a:ext cx="10491019" cy="5535561"/>
          </a:xfrm>
        </p:spPr>
        <p:txBody>
          <a:bodyPr>
            <a:normAutofit/>
          </a:bodyPr>
          <a:lstStyle/>
          <a:p>
            <a:r>
              <a:rPr lang="en-US" sz="1800" b="1" dirty="0"/>
              <a:t>Our Mission</a:t>
            </a:r>
            <a:br>
              <a:rPr lang="en-US" sz="1800" b="1" dirty="0"/>
            </a:br>
            <a:br>
              <a:rPr lang="en-US" sz="1800" b="1" dirty="0"/>
            </a:br>
            <a:r>
              <a:rPr lang="en-US" sz="1800" dirty="0"/>
              <a:t>To consistently exceed customer expectations by delivering reliable, efficient, and innovative logistics solutions at competitive rates. We are committed to creating value through operational excellence, customer-centric services, and long-term partnerships built on trust and transparency.</a:t>
            </a:r>
            <a:br>
              <a:rPr lang="en-US" sz="1800" dirty="0"/>
            </a:br>
            <a:br>
              <a:rPr lang="en-US" sz="1800" dirty="0"/>
            </a:br>
            <a:br>
              <a:rPr lang="en-US" sz="1800" dirty="0"/>
            </a:br>
            <a:r>
              <a:rPr lang="en-US" sz="1800" b="1" dirty="0"/>
              <a:t>Our Vision</a:t>
            </a:r>
            <a:br>
              <a:rPr lang="en-US" sz="1800" b="1" dirty="0"/>
            </a:br>
            <a:br>
              <a:rPr lang="en-US" sz="1800" b="1" dirty="0"/>
            </a:br>
            <a:r>
              <a:rPr lang="en-US" sz="1800" dirty="0"/>
              <a:t>To be recognized as the most trusted and preferred logistics partner in the freight forwarding industry by providing comprehensive, end-to-end solutions that empower our customers’ global growth.</a:t>
            </a:r>
            <a:br>
              <a:rPr lang="en-US" sz="1800" dirty="0"/>
            </a:br>
            <a:endParaRPr lang="en-IN" sz="1800" dirty="0"/>
          </a:p>
        </p:txBody>
      </p:sp>
    </p:spTree>
    <p:extLst>
      <p:ext uri="{BB962C8B-B14F-4D97-AF65-F5344CB8AC3E}">
        <p14:creationId xmlns:p14="http://schemas.microsoft.com/office/powerpoint/2010/main" val="1133103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57728E-1FE2-6717-8174-C8F310538A79}"/>
              </a:ext>
            </a:extLst>
          </p:cNvPr>
          <p:cNvSpPr>
            <a:spLocks noGrp="1"/>
          </p:cNvSpPr>
          <p:nvPr>
            <p:ph idx="1"/>
          </p:nvPr>
        </p:nvSpPr>
        <p:spPr>
          <a:xfrm>
            <a:off x="684212" y="685800"/>
            <a:ext cx="8534400" cy="5488858"/>
          </a:xfrm>
        </p:spPr>
        <p:txBody>
          <a:bodyPr>
            <a:normAutofit fontScale="85000" lnSpcReduction="20000"/>
          </a:bodyPr>
          <a:lstStyle/>
          <a:p>
            <a:r>
              <a:rPr lang="en-IN" b="1" dirty="0"/>
              <a:t>OUR CORE VALUES </a:t>
            </a:r>
          </a:p>
          <a:p>
            <a:pPr>
              <a:buFont typeface="Wingdings" panose="05000000000000000000" pitchFamily="2" charset="2"/>
              <a:buChar char="Ø"/>
            </a:pPr>
            <a:r>
              <a:rPr lang="en-US" b="1" dirty="0"/>
              <a:t>Commitment</a:t>
            </a:r>
            <a:br>
              <a:rPr lang="en-US" dirty="0"/>
            </a:br>
            <a:r>
              <a:rPr lang="en-US" dirty="0"/>
              <a:t>Driven to deliver on every promise</a:t>
            </a:r>
          </a:p>
          <a:p>
            <a:pPr>
              <a:buFont typeface="Wingdings" panose="05000000000000000000" pitchFamily="2" charset="2"/>
              <a:buChar char="Ø"/>
            </a:pPr>
            <a:r>
              <a:rPr lang="en-US" b="1" dirty="0"/>
              <a:t>Excellence</a:t>
            </a:r>
            <a:br>
              <a:rPr lang="en-US" dirty="0"/>
            </a:br>
            <a:r>
              <a:rPr lang="en-US" dirty="0"/>
              <a:t>Setting the benchmark in quality and service</a:t>
            </a:r>
          </a:p>
          <a:p>
            <a:pPr>
              <a:buFont typeface="Wingdings" panose="05000000000000000000" pitchFamily="2" charset="2"/>
              <a:buChar char="Ø"/>
            </a:pPr>
            <a:r>
              <a:rPr lang="en-US" b="1" dirty="0"/>
              <a:t>Resourcefulness</a:t>
            </a:r>
            <a:br>
              <a:rPr lang="en-US" dirty="0"/>
            </a:br>
            <a:r>
              <a:rPr lang="en-US" dirty="0"/>
              <a:t>Smart solutions for complex challenges</a:t>
            </a:r>
          </a:p>
          <a:p>
            <a:pPr>
              <a:buFont typeface="Wingdings" panose="05000000000000000000" pitchFamily="2" charset="2"/>
              <a:buChar char="Ø"/>
            </a:pPr>
            <a:r>
              <a:rPr lang="en-US" b="1" dirty="0"/>
              <a:t>Teamwork</a:t>
            </a:r>
            <a:br>
              <a:rPr lang="en-US" dirty="0"/>
            </a:br>
            <a:r>
              <a:rPr lang="en-US" dirty="0"/>
              <a:t>Collaborating to achieve shared success</a:t>
            </a:r>
          </a:p>
          <a:p>
            <a:pPr>
              <a:buFont typeface="Wingdings" panose="05000000000000000000" pitchFamily="2" charset="2"/>
              <a:buChar char="Ø"/>
            </a:pPr>
            <a:r>
              <a:rPr lang="en-US" b="1" dirty="0"/>
              <a:t>Innovation</a:t>
            </a:r>
            <a:br>
              <a:rPr lang="en-US" dirty="0"/>
            </a:br>
            <a:r>
              <a:rPr lang="en-US" dirty="0"/>
              <a:t>Continuously evolving with new ideas</a:t>
            </a:r>
          </a:p>
          <a:p>
            <a:pPr>
              <a:buFont typeface="Wingdings" panose="05000000000000000000" pitchFamily="2" charset="2"/>
              <a:buChar char="Ø"/>
            </a:pPr>
            <a:r>
              <a:rPr lang="en-US" b="1" dirty="0"/>
              <a:t>Flexibility</a:t>
            </a:r>
            <a:br>
              <a:rPr lang="en-US" dirty="0"/>
            </a:br>
            <a:r>
              <a:rPr lang="en-US" dirty="0"/>
              <a:t>Adapting swiftly to changing needs</a:t>
            </a:r>
          </a:p>
          <a:p>
            <a:pPr>
              <a:buFont typeface="Wingdings" panose="05000000000000000000" pitchFamily="2" charset="2"/>
              <a:buChar char="Ø"/>
            </a:pPr>
            <a:r>
              <a:rPr lang="en-US" b="1" dirty="0"/>
              <a:t>Continuous Improvement</a:t>
            </a:r>
            <a:br>
              <a:rPr lang="en-US" dirty="0"/>
            </a:br>
            <a:r>
              <a:rPr lang="en-US" dirty="0"/>
              <a:t>Always learning, always advancing</a:t>
            </a:r>
          </a:p>
          <a:p>
            <a:pPr>
              <a:buFont typeface="Wingdings" panose="05000000000000000000" pitchFamily="2" charset="2"/>
              <a:buChar char="Ø"/>
            </a:pPr>
            <a:r>
              <a:rPr lang="en-US" b="1" dirty="0"/>
              <a:t>Efficiency</a:t>
            </a:r>
            <a:br>
              <a:rPr lang="en-US" dirty="0"/>
            </a:br>
            <a:r>
              <a:rPr lang="en-US" dirty="0"/>
              <a:t>Delivering results with speed and precision</a:t>
            </a:r>
          </a:p>
          <a:p>
            <a:pPr>
              <a:buFont typeface="Wingdings" panose="05000000000000000000" pitchFamily="2" charset="2"/>
              <a:buChar char="Ø"/>
            </a:pPr>
            <a:r>
              <a:rPr lang="en-US" b="1" dirty="0"/>
              <a:t>Diversity &amp; Inclusion</a:t>
            </a:r>
            <a:br>
              <a:rPr lang="en-US" dirty="0"/>
            </a:br>
            <a:r>
              <a:rPr lang="en-US" dirty="0"/>
              <a:t>Empowering growth through varied perspectives</a:t>
            </a:r>
          </a:p>
          <a:p>
            <a:endParaRPr lang="en-IN" dirty="0"/>
          </a:p>
        </p:txBody>
      </p:sp>
    </p:spTree>
    <p:extLst>
      <p:ext uri="{BB962C8B-B14F-4D97-AF65-F5344CB8AC3E}">
        <p14:creationId xmlns:p14="http://schemas.microsoft.com/office/powerpoint/2010/main" val="1536744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23A7A-1E45-A1E4-AAA8-57DBC48B8ECE}"/>
              </a:ext>
            </a:extLst>
          </p:cNvPr>
          <p:cNvSpPr>
            <a:spLocks noGrp="1"/>
          </p:cNvSpPr>
          <p:nvPr>
            <p:ph type="title"/>
          </p:nvPr>
        </p:nvSpPr>
        <p:spPr>
          <a:xfrm>
            <a:off x="684211" y="88489"/>
            <a:ext cx="10917853" cy="6636775"/>
          </a:xfrm>
        </p:spPr>
        <p:txBody>
          <a:bodyPr>
            <a:noAutofit/>
          </a:bodyPr>
          <a:lstStyle/>
          <a:p>
            <a:br>
              <a:rPr lang="en-US" sz="1200" b="1" dirty="0"/>
            </a:br>
            <a:br>
              <a:rPr lang="en-US" sz="1200" b="1" dirty="0"/>
            </a:br>
            <a:br>
              <a:rPr lang="en-US" sz="1200" b="1" dirty="0"/>
            </a:br>
            <a:br>
              <a:rPr lang="en-US" sz="1200" b="1" dirty="0"/>
            </a:br>
            <a:br>
              <a:rPr lang="en-US" sz="1200" b="1" dirty="0"/>
            </a:br>
            <a:r>
              <a:rPr lang="en-US" sz="1200" b="1" dirty="0"/>
              <a:t>Freight Forwarding</a:t>
            </a:r>
            <a:br>
              <a:rPr lang="en-US" sz="1200" dirty="0"/>
            </a:br>
            <a:r>
              <a:rPr lang="en-US" sz="1200" dirty="0"/>
              <a:t>End-to-end management of international shipments via air, sea, and multimodal transport, ensuring timely and secure delivery worldwide.</a:t>
            </a:r>
            <a:br>
              <a:rPr lang="en-US" sz="1200" dirty="0"/>
            </a:br>
            <a:br>
              <a:rPr lang="en-US" sz="1200" dirty="0"/>
            </a:br>
            <a:r>
              <a:rPr lang="en-US" sz="1200" b="1" dirty="0"/>
              <a:t>Air Freight Services</a:t>
            </a:r>
            <a:br>
              <a:rPr lang="en-US" sz="1200" dirty="0"/>
            </a:br>
            <a:r>
              <a:rPr lang="en-US" sz="1200" dirty="0"/>
              <a:t>Fast and reliable air cargo solutions for time-sensitive shipments, with flexible scheduling and global connectivity.</a:t>
            </a:r>
            <a:br>
              <a:rPr lang="en-US" sz="1200" dirty="0"/>
            </a:br>
            <a:br>
              <a:rPr lang="en-US" sz="1200" dirty="0"/>
            </a:br>
            <a:r>
              <a:rPr lang="en-US" sz="1200" b="1" dirty="0"/>
              <a:t>Ocean Freight Services</a:t>
            </a:r>
            <a:br>
              <a:rPr lang="en-US" sz="1200" dirty="0"/>
            </a:br>
            <a:r>
              <a:rPr lang="en-US" sz="1200" dirty="0"/>
              <a:t>Cost-effective and scalable sea freight solutions, including FCL (Full Container Load) and LCL (Less than Container Load), for efficient global trade.</a:t>
            </a:r>
            <a:br>
              <a:rPr lang="en-US" sz="1200" dirty="0"/>
            </a:br>
            <a:br>
              <a:rPr lang="en-US" sz="1200" dirty="0"/>
            </a:br>
            <a:r>
              <a:rPr lang="en-US" sz="1200" b="1" dirty="0"/>
              <a:t>Customs Clearance</a:t>
            </a:r>
            <a:br>
              <a:rPr lang="en-US" sz="1200" dirty="0"/>
            </a:br>
            <a:r>
              <a:rPr lang="en-US" sz="1200" dirty="0"/>
              <a:t>Expert handling of customs documentation and compliance, ensuring smooth and hassle-free clearance at all ports of entry.</a:t>
            </a:r>
            <a:br>
              <a:rPr lang="en-US" sz="1200" dirty="0"/>
            </a:br>
            <a:br>
              <a:rPr lang="en-US" sz="1200" dirty="0"/>
            </a:br>
            <a:r>
              <a:rPr lang="en-US" sz="1200" b="1" dirty="0"/>
              <a:t>Inbound Logistics to India</a:t>
            </a:r>
            <a:br>
              <a:rPr lang="en-US" sz="1200" dirty="0"/>
            </a:br>
            <a:r>
              <a:rPr lang="en-US" sz="1200" dirty="0"/>
              <a:t>Specialized expertise in managing inbound cargo to India, with deep knowledge of regulations, duties, and local procedures.</a:t>
            </a:r>
            <a:br>
              <a:rPr lang="en-US" sz="1200" dirty="0"/>
            </a:br>
            <a:br>
              <a:rPr lang="en-US" sz="1200" dirty="0"/>
            </a:br>
            <a:r>
              <a:rPr lang="en-US" sz="1200" b="1" dirty="0"/>
              <a:t>Warehousing &amp; Distribution</a:t>
            </a:r>
            <a:br>
              <a:rPr lang="en-US" sz="1200" dirty="0"/>
            </a:br>
            <a:r>
              <a:rPr lang="en-US" sz="1200" dirty="0"/>
              <a:t>Secure storage facilities and efficient distribution services to streamline your supply chain operations.</a:t>
            </a:r>
            <a:br>
              <a:rPr lang="en-US" sz="1200" dirty="0"/>
            </a:br>
            <a:br>
              <a:rPr lang="en-US" sz="1200" dirty="0"/>
            </a:br>
            <a:r>
              <a:rPr lang="en-US" sz="1200" b="1" dirty="0"/>
              <a:t>Door-to-Door Delivery</a:t>
            </a:r>
            <a:br>
              <a:rPr lang="en-US" sz="1200" dirty="0"/>
            </a:br>
            <a:r>
              <a:rPr lang="en-US" sz="1200" dirty="0"/>
              <a:t>Complete logistics solutions from origin to destination, ensuring convenience and end-to-end visibility.</a:t>
            </a:r>
            <a:br>
              <a:rPr lang="en-US" sz="1200" dirty="0"/>
            </a:br>
            <a:br>
              <a:rPr lang="en-US" sz="1200" dirty="0"/>
            </a:br>
            <a:r>
              <a:rPr lang="en-US" sz="1200" b="1" dirty="0"/>
              <a:t>Project Cargo Handling</a:t>
            </a:r>
            <a:br>
              <a:rPr lang="en-US" sz="1200" dirty="0"/>
            </a:br>
            <a:r>
              <a:rPr lang="en-US" sz="1200" dirty="0"/>
              <a:t>Specialized handling of oversized, heavy, or complex cargo with customized logistics planning and execution.</a:t>
            </a:r>
            <a:br>
              <a:rPr lang="en-US" sz="1200" dirty="0"/>
            </a:br>
            <a:br>
              <a:rPr lang="en-US" sz="1200" dirty="0"/>
            </a:br>
            <a:r>
              <a:rPr lang="en-US" sz="1200" b="1" dirty="0"/>
              <a:t>Supply Chain Solutions</a:t>
            </a:r>
            <a:br>
              <a:rPr lang="en-US" sz="1200" dirty="0"/>
            </a:br>
            <a:r>
              <a:rPr lang="en-US" sz="1200" dirty="0"/>
              <a:t>Integrated logistics strategies designed to optimize costs, improve efficiency, and enhance overall supply chain performance.</a:t>
            </a:r>
            <a:br>
              <a:rPr lang="en-US" sz="1200" dirty="0"/>
            </a:br>
            <a:br>
              <a:rPr lang="en-US" sz="1200" dirty="0"/>
            </a:br>
            <a:br>
              <a:rPr lang="en-US" sz="1200" dirty="0"/>
            </a:br>
            <a:endParaRPr lang="en-IN" sz="1200" dirty="0"/>
          </a:p>
        </p:txBody>
      </p:sp>
      <p:sp>
        <p:nvSpPr>
          <p:cNvPr id="6" name="TextBox 5">
            <a:extLst>
              <a:ext uri="{FF2B5EF4-FFF2-40B4-BE49-F238E27FC236}">
                <a16:creationId xmlns:a16="http://schemas.microsoft.com/office/drawing/2014/main" id="{4DE028FC-65CD-FD95-FB56-E9E90DC17E53}"/>
              </a:ext>
            </a:extLst>
          </p:cNvPr>
          <p:cNvSpPr txBox="1"/>
          <p:nvPr/>
        </p:nvSpPr>
        <p:spPr>
          <a:xfrm>
            <a:off x="684211" y="442452"/>
            <a:ext cx="2310581" cy="369332"/>
          </a:xfrm>
          <a:prstGeom prst="rect">
            <a:avLst/>
          </a:prstGeom>
          <a:noFill/>
        </p:spPr>
        <p:txBody>
          <a:bodyPr wrap="square" rtlCol="0">
            <a:spAutoFit/>
          </a:bodyPr>
          <a:lstStyle/>
          <a:p>
            <a:r>
              <a:rPr lang="en-US" b="1" dirty="0"/>
              <a:t>OUR SERVICES:</a:t>
            </a:r>
            <a:endParaRPr lang="en-IN" b="1" dirty="0"/>
          </a:p>
        </p:txBody>
      </p:sp>
    </p:spTree>
    <p:extLst>
      <p:ext uri="{BB962C8B-B14F-4D97-AF65-F5344CB8AC3E}">
        <p14:creationId xmlns:p14="http://schemas.microsoft.com/office/powerpoint/2010/main" val="265953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BBDFF-DD44-7BDB-2F70-D33FF2F1E273}"/>
              </a:ext>
            </a:extLst>
          </p:cNvPr>
          <p:cNvSpPr>
            <a:spLocks noGrp="1"/>
          </p:cNvSpPr>
          <p:nvPr>
            <p:ph type="title"/>
          </p:nvPr>
        </p:nvSpPr>
        <p:spPr>
          <a:xfrm>
            <a:off x="684212" y="855406"/>
            <a:ext cx="10121440" cy="5138993"/>
          </a:xfrm>
        </p:spPr>
        <p:txBody>
          <a:bodyPr>
            <a:noAutofit/>
          </a:bodyPr>
          <a:lstStyle/>
          <a:p>
            <a:r>
              <a:rPr lang="en-US" sz="1600" b="1" dirty="0"/>
              <a:t>Air Freight Import</a:t>
            </a:r>
            <a:br>
              <a:rPr lang="en-US" sz="1600" b="1" dirty="0"/>
            </a:br>
            <a:r>
              <a:rPr lang="en-US" sz="1600" dirty="0"/>
              <a:t>We provide reliable and efficient air freight import solutions, tailored to meet both urgent and cost-sensitive shipping requirements. Our services include </a:t>
            </a:r>
            <a:r>
              <a:rPr lang="en-US" sz="1600" b="1" dirty="0"/>
              <a:t>express shipments</a:t>
            </a:r>
            <a:r>
              <a:rPr lang="en-US" sz="1600" dirty="0"/>
              <a:t> for time-critical cargo and </a:t>
            </a:r>
            <a:r>
              <a:rPr lang="en-US" sz="1600" b="1" dirty="0"/>
              <a:t>consolidation options</a:t>
            </a:r>
            <a:r>
              <a:rPr lang="en-US" sz="1600" dirty="0"/>
              <a:t> for more economical transportation from all major global origins.</a:t>
            </a:r>
            <a:br>
              <a:rPr lang="en-US" sz="1600" dirty="0"/>
            </a:br>
            <a:r>
              <a:rPr lang="en-US" sz="1600" dirty="0"/>
              <a:t>With a strong international partner network and deep operational expertise, we ensure smooth coordination, timely delivery, and secure handling of your shipments at every stage.</a:t>
            </a:r>
            <a:br>
              <a:rPr lang="en-US" sz="1600" dirty="0"/>
            </a:br>
            <a:r>
              <a:rPr lang="en-US" sz="1600" dirty="0"/>
              <a:t>At Arrow Global Logistics, we are committed to delivering precision, speed, and complete peace of mind for all your air import needs.</a:t>
            </a:r>
            <a:br>
              <a:rPr lang="en-US" sz="1600" dirty="0"/>
            </a:br>
            <a:br>
              <a:rPr lang="en-US" sz="1600" dirty="0"/>
            </a:br>
            <a:r>
              <a:rPr lang="en-US" sz="1600" dirty="0"/>
              <a:t>WE GIVE CONTINUOUS INFORMATION FLOW FOR THE YOUR SHIPMENTS THROUGH OUR INHOUSE TRACKING AND TRADING</a:t>
            </a:r>
            <a:br>
              <a:rPr lang="en-US" sz="1600" dirty="0"/>
            </a:br>
            <a:endParaRPr lang="en-IN" sz="1600" dirty="0"/>
          </a:p>
        </p:txBody>
      </p:sp>
    </p:spTree>
    <p:extLst>
      <p:ext uri="{BB962C8B-B14F-4D97-AF65-F5344CB8AC3E}">
        <p14:creationId xmlns:p14="http://schemas.microsoft.com/office/powerpoint/2010/main" val="699410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78BF7-13C7-9F35-F4EE-07CEB86290C9}"/>
              </a:ext>
            </a:extLst>
          </p:cNvPr>
          <p:cNvSpPr>
            <a:spLocks noGrp="1"/>
          </p:cNvSpPr>
          <p:nvPr>
            <p:ph type="title"/>
          </p:nvPr>
        </p:nvSpPr>
        <p:spPr>
          <a:xfrm>
            <a:off x="684212" y="1700982"/>
            <a:ext cx="9236536" cy="4293418"/>
          </a:xfrm>
        </p:spPr>
        <p:txBody>
          <a:bodyPr>
            <a:noAutofit/>
          </a:bodyPr>
          <a:lstStyle/>
          <a:p>
            <a:r>
              <a:rPr lang="en-US" sz="2400" b="1" dirty="0"/>
              <a:t>Ocean Freight Import</a:t>
            </a:r>
            <a:br>
              <a:rPr lang="en-US" sz="1600" b="1" dirty="0"/>
            </a:br>
            <a:br>
              <a:rPr lang="en-US" sz="1600" b="1" dirty="0"/>
            </a:br>
            <a:r>
              <a:rPr lang="en-US" sz="1600" dirty="0"/>
              <a:t>We offer dependable and cost-effective ocean freight import solutions for cargo movement from major global ports. Our services include both </a:t>
            </a:r>
            <a:r>
              <a:rPr lang="en-US" sz="1600" b="1" dirty="0"/>
              <a:t>FCL (Full Container Load)</a:t>
            </a:r>
            <a:r>
              <a:rPr lang="en-US" sz="1600" dirty="0"/>
              <a:t> and </a:t>
            </a:r>
            <a:r>
              <a:rPr lang="en-US" sz="1600" b="1" dirty="0"/>
              <a:t>LCL (Less than Container Load)</a:t>
            </a:r>
            <a:r>
              <a:rPr lang="en-US" sz="1600" dirty="0"/>
              <a:t> options, tailored to your shipment size and budget.</a:t>
            </a:r>
            <a:br>
              <a:rPr lang="en-US" sz="1600" dirty="0"/>
            </a:br>
            <a:r>
              <a:rPr lang="en-US" sz="1600" dirty="0"/>
              <a:t>With strong carrier partnerships and efficient coordination, we ensure timely transit, secure handling, and seamless delivery of your cargo.</a:t>
            </a:r>
            <a:br>
              <a:rPr lang="en-US" sz="1600" dirty="0"/>
            </a:br>
            <a:endParaRPr lang="en-IN" sz="1600" dirty="0"/>
          </a:p>
        </p:txBody>
      </p:sp>
    </p:spTree>
    <p:extLst>
      <p:ext uri="{BB962C8B-B14F-4D97-AF65-F5344CB8AC3E}">
        <p14:creationId xmlns:p14="http://schemas.microsoft.com/office/powerpoint/2010/main" val="1270428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B45CB-6D7E-E9D3-B75F-093A55ADA977}"/>
              </a:ext>
            </a:extLst>
          </p:cNvPr>
          <p:cNvSpPr>
            <a:spLocks noGrp="1"/>
          </p:cNvSpPr>
          <p:nvPr>
            <p:ph type="title"/>
          </p:nvPr>
        </p:nvSpPr>
        <p:spPr>
          <a:xfrm>
            <a:off x="684211" y="334297"/>
            <a:ext cx="10308253" cy="6213987"/>
          </a:xfrm>
        </p:spPr>
        <p:txBody>
          <a:bodyPr>
            <a:normAutofit/>
          </a:bodyPr>
          <a:lstStyle/>
          <a:p>
            <a:r>
              <a:rPr lang="en-US" sz="1600" b="1" dirty="0"/>
              <a:t>Customs Clearance</a:t>
            </a:r>
            <a:br>
              <a:rPr lang="en-US" sz="1600" b="1" dirty="0"/>
            </a:br>
            <a:r>
              <a:rPr lang="en-US" sz="1600" b="1" dirty="0"/>
              <a:t>Our expert team ensures smooth and hassle-free customs clearance by managing all documentation and regulatory requirements with accuracy and efficiency.</a:t>
            </a:r>
            <a:br>
              <a:rPr lang="en-US" sz="1600" b="1" dirty="0"/>
            </a:br>
            <a:r>
              <a:rPr lang="en-US" sz="1600" b="1" dirty="0"/>
              <a:t>With in-depth knowledge of import regulations and compliance procedures, we minimize delays and ensure your cargo moves swiftly through customs.</a:t>
            </a:r>
            <a:br>
              <a:rPr lang="en-US" sz="1600" dirty="0"/>
            </a:br>
            <a:br>
              <a:rPr lang="en-US" sz="1600" dirty="0"/>
            </a:br>
            <a:r>
              <a:rPr lang="en-US" sz="1600" b="1" dirty="0"/>
              <a:t>Door-to-Door Delivery</a:t>
            </a:r>
            <a:br>
              <a:rPr lang="en-US" sz="1600" b="1" dirty="0"/>
            </a:br>
            <a:r>
              <a:rPr lang="en-US" sz="1600" dirty="0"/>
              <a:t>We provide complete door-to-door logistics solutions, managing your shipment from origin to final destination with end-to-end visibility and control.</a:t>
            </a:r>
            <a:br>
              <a:rPr lang="en-US" sz="1600" dirty="0"/>
            </a:br>
            <a:r>
              <a:rPr lang="en-US" sz="1600" dirty="0"/>
              <a:t>Our integrated approach ensures convenience, reliability, and timely delivery—allowing you to focus on your core business.</a:t>
            </a:r>
            <a:br>
              <a:rPr lang="en-US" sz="1600" dirty="0"/>
            </a:br>
            <a:br>
              <a:rPr lang="en-US" sz="1600" dirty="0"/>
            </a:br>
            <a:br>
              <a:rPr lang="en-US" sz="1600" dirty="0"/>
            </a:br>
            <a:r>
              <a:rPr lang="en-US" sz="1600" b="1" dirty="0"/>
              <a:t>Warehousing &amp; Distribution</a:t>
            </a:r>
            <a:br>
              <a:rPr lang="en-US" sz="1600" b="1" dirty="0"/>
            </a:br>
            <a:r>
              <a:rPr lang="en-US" sz="1600" dirty="0"/>
              <a:t>We offer secure and strategically managed warehousing solutions, along with efficient distribution services to support your supply chain.</a:t>
            </a:r>
            <a:br>
              <a:rPr lang="en-US" sz="1600" dirty="0"/>
            </a:br>
            <a:r>
              <a:rPr lang="en-US" sz="1600" dirty="0"/>
              <a:t>Our facilities and processes are designed to ensure safe storage, inventory control, and timely dispatch of your goods.</a:t>
            </a:r>
            <a:br>
              <a:rPr lang="en-US" sz="1600" dirty="0"/>
            </a:br>
            <a:br>
              <a:rPr lang="en-US" sz="1600" dirty="0"/>
            </a:br>
            <a:br>
              <a:rPr lang="en-US" sz="1600" dirty="0"/>
            </a:br>
            <a:r>
              <a:rPr lang="en-US" sz="1600" b="1" dirty="0"/>
              <a:t>Project Cargo Handling</a:t>
            </a:r>
            <a:br>
              <a:rPr lang="en-US" sz="1600" b="1" dirty="0"/>
            </a:br>
            <a:r>
              <a:rPr lang="en-US" sz="1600" dirty="0"/>
              <a:t>We specialize in handling oversized, heavy, and complex shipments with customized logistics planning and execution.</a:t>
            </a:r>
            <a:br>
              <a:rPr lang="en-US" sz="1600" dirty="0"/>
            </a:br>
            <a:r>
              <a:rPr lang="en-US" sz="1600" dirty="0"/>
              <a:t>From route planning to final delivery, our team ensures safe handling and precise coordination at every stage.</a:t>
            </a:r>
            <a:endParaRPr lang="en-IN" sz="1800" dirty="0"/>
          </a:p>
        </p:txBody>
      </p:sp>
    </p:spTree>
    <p:extLst>
      <p:ext uri="{BB962C8B-B14F-4D97-AF65-F5344CB8AC3E}">
        <p14:creationId xmlns:p14="http://schemas.microsoft.com/office/powerpoint/2010/main" val="59890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E1356-70A1-732E-0497-E4A61D99BCEB}"/>
              </a:ext>
            </a:extLst>
          </p:cNvPr>
          <p:cNvSpPr>
            <a:spLocks noGrp="1"/>
          </p:cNvSpPr>
          <p:nvPr>
            <p:ph type="title"/>
          </p:nvPr>
        </p:nvSpPr>
        <p:spPr>
          <a:xfrm>
            <a:off x="684212" y="1042220"/>
            <a:ext cx="8534400" cy="4952180"/>
          </a:xfrm>
        </p:spPr>
        <p:txBody>
          <a:bodyPr>
            <a:normAutofit/>
          </a:bodyPr>
          <a:lstStyle/>
          <a:p>
            <a:r>
              <a:rPr lang="en-US" sz="1800" b="1" dirty="0"/>
              <a:t>Supply Chain Solutions</a:t>
            </a:r>
            <a:br>
              <a:rPr lang="en-US" sz="1800" b="1" dirty="0"/>
            </a:br>
            <a:r>
              <a:rPr lang="en-US" sz="1800" dirty="0"/>
              <a:t>We deliver integrated supply chain solutions designed to optimize operations, reduce costs, and improve overall efficiency.</a:t>
            </a:r>
            <a:br>
              <a:rPr lang="en-US" sz="1800" dirty="0"/>
            </a:br>
            <a:r>
              <a:rPr lang="en-US" sz="1800" dirty="0"/>
              <a:t>By combining expertise, technology, and strategic planning, we help streamline your logistics processes for better performance.</a:t>
            </a:r>
            <a:br>
              <a:rPr lang="en-US" sz="1800" dirty="0"/>
            </a:br>
            <a:br>
              <a:rPr lang="en-US" sz="1800" dirty="0"/>
            </a:br>
            <a:br>
              <a:rPr lang="en-US" sz="1800" dirty="0"/>
            </a:br>
            <a:r>
              <a:rPr lang="en-US" sz="1800" b="1" dirty="0"/>
              <a:t>Inbound Logistics to India</a:t>
            </a:r>
            <a:br>
              <a:rPr lang="en-US" sz="1800" b="1" dirty="0"/>
            </a:br>
            <a:r>
              <a:rPr lang="en-US" sz="1800" dirty="0"/>
              <a:t>With strong expertise in inbound cargo movement, we manage imports into India with a deep understanding of local regulations and procedures.</a:t>
            </a:r>
            <a:br>
              <a:rPr lang="en-US" sz="1800" dirty="0"/>
            </a:br>
            <a:r>
              <a:rPr lang="en-US" sz="1800" dirty="0"/>
              <a:t>Our team ensures smooth coordination, compliance, and timely delivery, making your import process seamless and efficient.</a:t>
            </a:r>
            <a:br>
              <a:rPr lang="en-US" sz="1800" dirty="0"/>
            </a:br>
            <a:r>
              <a:rPr lang="en-US" sz="1800" dirty="0"/>
              <a:t>WE MAKE OUR OWN CONSOLIDATION BY AIR AND SEA</a:t>
            </a:r>
            <a:br>
              <a:rPr lang="en-US" sz="1800" dirty="0"/>
            </a:br>
            <a:endParaRPr lang="en-IN" sz="1800" dirty="0"/>
          </a:p>
        </p:txBody>
      </p:sp>
    </p:spTree>
    <p:extLst>
      <p:ext uri="{BB962C8B-B14F-4D97-AF65-F5344CB8AC3E}">
        <p14:creationId xmlns:p14="http://schemas.microsoft.com/office/powerpoint/2010/main" val="2871480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2EC4C-4936-8C50-89A1-5BF2366CD9DD}"/>
              </a:ext>
            </a:extLst>
          </p:cNvPr>
          <p:cNvSpPr>
            <a:spLocks noGrp="1"/>
          </p:cNvSpPr>
          <p:nvPr>
            <p:ph type="title"/>
          </p:nvPr>
        </p:nvSpPr>
        <p:spPr>
          <a:xfrm>
            <a:off x="684211" y="609600"/>
            <a:ext cx="10691711" cy="5761703"/>
          </a:xfrm>
        </p:spPr>
        <p:txBody>
          <a:bodyPr>
            <a:normAutofit/>
          </a:bodyPr>
          <a:lstStyle/>
          <a:p>
            <a:r>
              <a:rPr lang="en-US" sz="2800" b="1" dirty="0"/>
              <a:t>Why Choose Our Services</a:t>
            </a:r>
            <a:br>
              <a:rPr lang="en-US" sz="2800" b="1" dirty="0"/>
            </a:br>
            <a:br>
              <a:rPr lang="en-US" sz="1800" b="1" dirty="0"/>
            </a:br>
            <a:r>
              <a:rPr lang="en-US" sz="1800" dirty="0"/>
              <a:t>At Arrow Global Logistics, we go beyond simply moving cargo—we deliver reliable, time-bound logistics solutions that keep your business running smoothly. Backed by a strong global network and deep local expertise, we ensure your shipments are handled with precision, care, and full regulatory compliance at every stage.</a:t>
            </a:r>
            <a:br>
              <a:rPr lang="en-US" sz="1800" dirty="0"/>
            </a:br>
            <a:br>
              <a:rPr lang="en-US" sz="1800" dirty="0"/>
            </a:br>
            <a:r>
              <a:rPr lang="en-US" sz="1800" dirty="0"/>
              <a:t>Our approach is built around efficiency and flexibility, allowing us to offer cost-effective solutions without compromising on speed or service quality. From seamless documentation and secure cargo handling to real-time coordination and proactive support, we provide complete visibility and control throughout the shipping process.</a:t>
            </a:r>
            <a:br>
              <a:rPr lang="en-US" sz="1800" dirty="0"/>
            </a:br>
            <a:br>
              <a:rPr lang="en-US" sz="1800" dirty="0"/>
            </a:br>
            <a:r>
              <a:rPr lang="en-US" sz="1800" dirty="0"/>
              <a:t>With a customer-first mindset and a commitment to operational excellence, we create logistics experiences that are dependable, transparent, and tailored to your unique business needs—helping you move forward with confidence in every shipment.</a:t>
            </a:r>
            <a:br>
              <a:rPr lang="en-US" sz="1800" dirty="0"/>
            </a:br>
            <a:endParaRPr lang="en-IN" sz="1800" dirty="0"/>
          </a:p>
        </p:txBody>
      </p:sp>
    </p:spTree>
    <p:extLst>
      <p:ext uri="{BB962C8B-B14F-4D97-AF65-F5344CB8AC3E}">
        <p14:creationId xmlns:p14="http://schemas.microsoft.com/office/powerpoint/2010/main" val="2865419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8" descr="Image result for iata logo">
            <a:extLst>
              <a:ext uri="{FF2B5EF4-FFF2-40B4-BE49-F238E27FC236}">
                <a16:creationId xmlns:a16="http://schemas.microsoft.com/office/drawing/2014/main" id="{37501EC4-842C-C176-BFC1-EFF3F7FC30F1}"/>
              </a:ext>
            </a:extLst>
          </p:cNvPr>
          <p:cNvSpPr>
            <a:spLocks noChangeAspect="1" noChangeArrowheads="1"/>
          </p:cNvSpPr>
          <p:nvPr/>
        </p:nvSpPr>
        <p:spPr bwMode="auto">
          <a:xfrm>
            <a:off x="100013" y="-396875"/>
            <a:ext cx="895350" cy="828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9" name="AutoShape 9">
            <a:extLst>
              <a:ext uri="{FF2B5EF4-FFF2-40B4-BE49-F238E27FC236}">
                <a16:creationId xmlns:a16="http://schemas.microsoft.com/office/drawing/2014/main" id="{7CB46F94-57B5-2C92-F4EE-2CF5363954FF}"/>
              </a:ext>
            </a:extLst>
          </p:cNvPr>
          <p:cNvSpPr>
            <a:spLocks noChangeAspect="1" noChangeArrowheads="1"/>
          </p:cNvSpPr>
          <p:nvPr/>
        </p:nvSpPr>
        <p:spPr bwMode="auto">
          <a:xfrm>
            <a:off x="1077913" y="-396875"/>
            <a:ext cx="542925" cy="7810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 name="AutoShape 10">
            <a:extLst>
              <a:ext uri="{FF2B5EF4-FFF2-40B4-BE49-F238E27FC236}">
                <a16:creationId xmlns:a16="http://schemas.microsoft.com/office/drawing/2014/main" id="{734CEA70-DE2E-83F1-7605-670A756D5F0F}"/>
              </a:ext>
            </a:extLst>
          </p:cNvPr>
          <p:cNvSpPr>
            <a:spLocks noChangeAspect="1" noChangeArrowheads="1"/>
          </p:cNvSpPr>
          <p:nvPr/>
        </p:nvSpPr>
        <p:spPr bwMode="auto">
          <a:xfrm>
            <a:off x="1830388" y="-396875"/>
            <a:ext cx="1038225" cy="666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 name="AutoShape 11">
            <a:extLst>
              <a:ext uri="{FF2B5EF4-FFF2-40B4-BE49-F238E27FC236}">
                <a16:creationId xmlns:a16="http://schemas.microsoft.com/office/drawing/2014/main" id="{31D1B399-C561-239E-795C-060A98E79A8E}"/>
              </a:ext>
            </a:extLst>
          </p:cNvPr>
          <p:cNvSpPr>
            <a:spLocks noChangeAspect="1" noChangeArrowheads="1"/>
          </p:cNvSpPr>
          <p:nvPr/>
        </p:nvSpPr>
        <p:spPr bwMode="auto">
          <a:xfrm>
            <a:off x="2990850" y="-396875"/>
            <a:ext cx="1628775" cy="7429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2" name="AutoShape 12">
            <a:extLst>
              <a:ext uri="{FF2B5EF4-FFF2-40B4-BE49-F238E27FC236}">
                <a16:creationId xmlns:a16="http://schemas.microsoft.com/office/drawing/2014/main" id="{046DC1B2-C49D-412A-9EE2-FDFF775E13D5}"/>
              </a:ext>
            </a:extLst>
          </p:cNvPr>
          <p:cNvSpPr>
            <a:spLocks noChangeAspect="1" noChangeArrowheads="1"/>
          </p:cNvSpPr>
          <p:nvPr/>
        </p:nvSpPr>
        <p:spPr bwMode="auto">
          <a:xfrm>
            <a:off x="5652832" y="1982532"/>
            <a:ext cx="1400175" cy="666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3" name="Content Placeholder 22">
            <a:extLst>
              <a:ext uri="{FF2B5EF4-FFF2-40B4-BE49-F238E27FC236}">
                <a16:creationId xmlns:a16="http://schemas.microsoft.com/office/drawing/2014/main" id="{1639D1A3-C42C-18B9-64A2-24D708C7EBA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2209340" y="2866051"/>
            <a:ext cx="1114425" cy="1038225"/>
          </a:xfrm>
          <a:prstGeom prst="rect">
            <a:avLst/>
          </a:prstGeom>
          <a:noFill/>
          <a:extLst>
            <a:ext uri="{909E8E84-426E-40DD-AFC4-6F175D3DCCD1}">
              <a14:hiddenFill xmlns:a14="http://schemas.microsoft.com/office/drawing/2010/main">
                <a:solidFill>
                  <a:srgbClr val="FFFFFF"/>
                </a:solidFill>
              </a14:hiddenFill>
            </a:ext>
          </a:extLst>
        </p:spPr>
      </p:pic>
      <p:sp>
        <p:nvSpPr>
          <p:cNvPr id="17" name="AutoShape 18" descr="Image result for iata logo">
            <a:extLst>
              <a:ext uri="{FF2B5EF4-FFF2-40B4-BE49-F238E27FC236}">
                <a16:creationId xmlns:a16="http://schemas.microsoft.com/office/drawing/2014/main" id="{A2B5A02E-163B-9EF4-1757-8FAFCB6C9710}"/>
              </a:ext>
            </a:extLst>
          </p:cNvPr>
          <p:cNvSpPr>
            <a:spLocks noChangeAspect="1" noChangeArrowheads="1"/>
          </p:cNvSpPr>
          <p:nvPr/>
        </p:nvSpPr>
        <p:spPr bwMode="auto">
          <a:xfrm>
            <a:off x="57150" y="-396875"/>
            <a:ext cx="895350" cy="828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8" name="AutoShape 19">
            <a:extLst>
              <a:ext uri="{FF2B5EF4-FFF2-40B4-BE49-F238E27FC236}">
                <a16:creationId xmlns:a16="http://schemas.microsoft.com/office/drawing/2014/main" id="{CB01DB5D-7DEA-EFDA-6402-603D1DA42D3C}"/>
              </a:ext>
            </a:extLst>
          </p:cNvPr>
          <p:cNvSpPr>
            <a:spLocks noChangeAspect="1" noChangeArrowheads="1"/>
          </p:cNvSpPr>
          <p:nvPr/>
        </p:nvSpPr>
        <p:spPr bwMode="auto">
          <a:xfrm>
            <a:off x="1035050" y="-396875"/>
            <a:ext cx="542925" cy="7810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9" name="AutoShape 20">
            <a:extLst>
              <a:ext uri="{FF2B5EF4-FFF2-40B4-BE49-F238E27FC236}">
                <a16:creationId xmlns:a16="http://schemas.microsoft.com/office/drawing/2014/main" id="{84E8E32B-A153-8283-0C4B-27EE19EDD17F}"/>
              </a:ext>
            </a:extLst>
          </p:cNvPr>
          <p:cNvSpPr>
            <a:spLocks noChangeAspect="1" noChangeArrowheads="1"/>
          </p:cNvSpPr>
          <p:nvPr/>
        </p:nvSpPr>
        <p:spPr bwMode="auto">
          <a:xfrm>
            <a:off x="1787525" y="-396875"/>
            <a:ext cx="1038225" cy="666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0" name="AutoShape 21">
            <a:extLst>
              <a:ext uri="{FF2B5EF4-FFF2-40B4-BE49-F238E27FC236}">
                <a16:creationId xmlns:a16="http://schemas.microsoft.com/office/drawing/2014/main" id="{49C2ABE4-2F86-1F37-25DB-0F0CCB617ADA}"/>
              </a:ext>
            </a:extLst>
          </p:cNvPr>
          <p:cNvSpPr>
            <a:spLocks noChangeAspect="1" noChangeArrowheads="1"/>
          </p:cNvSpPr>
          <p:nvPr/>
        </p:nvSpPr>
        <p:spPr bwMode="auto">
          <a:xfrm>
            <a:off x="2947988" y="-396875"/>
            <a:ext cx="1628775" cy="7429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1" name="AutoShape 22">
            <a:extLst>
              <a:ext uri="{FF2B5EF4-FFF2-40B4-BE49-F238E27FC236}">
                <a16:creationId xmlns:a16="http://schemas.microsoft.com/office/drawing/2014/main" id="{778A04B1-AD61-D876-D605-37BC9A2B4C15}"/>
              </a:ext>
            </a:extLst>
          </p:cNvPr>
          <p:cNvSpPr>
            <a:spLocks noChangeAspect="1" noChangeArrowheads="1"/>
          </p:cNvSpPr>
          <p:nvPr/>
        </p:nvSpPr>
        <p:spPr bwMode="auto">
          <a:xfrm>
            <a:off x="3762375" y="2906764"/>
            <a:ext cx="1400175" cy="666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7" name="Picture 26">
            <a:extLst>
              <a:ext uri="{FF2B5EF4-FFF2-40B4-BE49-F238E27FC236}">
                <a16:creationId xmlns:a16="http://schemas.microsoft.com/office/drawing/2014/main" id="{21C8F404-E24B-92E0-CB5E-7ADC2CA81A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3374" y="4694126"/>
            <a:ext cx="1295400" cy="828675"/>
          </a:xfrm>
          <a:prstGeom prst="rect">
            <a:avLst/>
          </a:prstGeom>
        </p:spPr>
      </p:pic>
      <p:pic>
        <p:nvPicPr>
          <p:cNvPr id="29" name="Picture 28">
            <a:extLst>
              <a:ext uri="{FF2B5EF4-FFF2-40B4-BE49-F238E27FC236}">
                <a16:creationId xmlns:a16="http://schemas.microsoft.com/office/drawing/2014/main" id="{B27A2FE6-E2C1-7AF8-75A1-A91E7F25A6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8155" y="2918438"/>
            <a:ext cx="2038350" cy="933450"/>
          </a:xfrm>
          <a:prstGeom prst="rect">
            <a:avLst/>
          </a:prstGeom>
        </p:spPr>
      </p:pic>
      <p:pic>
        <p:nvPicPr>
          <p:cNvPr id="31" name="Picture 30">
            <a:extLst>
              <a:ext uri="{FF2B5EF4-FFF2-40B4-BE49-F238E27FC236}">
                <a16:creationId xmlns:a16="http://schemas.microsoft.com/office/drawing/2014/main" id="{D76BDDD7-1184-A865-DECF-DD93BD419D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45502" y="2866051"/>
            <a:ext cx="1752600" cy="828675"/>
          </a:xfrm>
          <a:prstGeom prst="rect">
            <a:avLst/>
          </a:prstGeom>
        </p:spPr>
      </p:pic>
      <p:sp>
        <p:nvSpPr>
          <p:cNvPr id="32" name="TextBox 31">
            <a:extLst>
              <a:ext uri="{FF2B5EF4-FFF2-40B4-BE49-F238E27FC236}">
                <a16:creationId xmlns:a16="http://schemas.microsoft.com/office/drawing/2014/main" id="{5B7D7B91-AFAB-BECB-DCAC-4A751D068E3C}"/>
              </a:ext>
            </a:extLst>
          </p:cNvPr>
          <p:cNvSpPr txBox="1"/>
          <p:nvPr/>
        </p:nvSpPr>
        <p:spPr>
          <a:xfrm>
            <a:off x="2212258" y="1327354"/>
            <a:ext cx="2753032" cy="369332"/>
          </a:xfrm>
          <a:prstGeom prst="rect">
            <a:avLst/>
          </a:prstGeom>
          <a:noFill/>
        </p:spPr>
        <p:txBody>
          <a:bodyPr wrap="square" rtlCol="0">
            <a:spAutoFit/>
          </a:bodyPr>
          <a:lstStyle/>
          <a:p>
            <a:r>
              <a:rPr lang="en-US" dirty="0"/>
              <a:t>OUR NETWORKS :</a:t>
            </a:r>
            <a:endParaRPr lang="en-IN" dirty="0"/>
          </a:p>
        </p:txBody>
      </p:sp>
      <p:pic>
        <p:nvPicPr>
          <p:cNvPr id="34" name="Picture 33">
            <a:extLst>
              <a:ext uri="{FF2B5EF4-FFF2-40B4-BE49-F238E27FC236}">
                <a16:creationId xmlns:a16="http://schemas.microsoft.com/office/drawing/2014/main" id="{5ACCE805-D8FF-0589-804C-26713092D5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12601" y="3963772"/>
            <a:ext cx="2289382" cy="2289382"/>
          </a:xfrm>
          <a:prstGeom prst="rect">
            <a:avLst/>
          </a:prstGeom>
        </p:spPr>
      </p:pic>
    </p:spTree>
    <p:extLst>
      <p:ext uri="{BB962C8B-B14F-4D97-AF65-F5344CB8AC3E}">
        <p14:creationId xmlns:p14="http://schemas.microsoft.com/office/powerpoint/2010/main" val="1026053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5B044-F1EE-E8FB-2B91-3DB6C628D7D0}"/>
              </a:ext>
            </a:extLst>
          </p:cNvPr>
          <p:cNvSpPr>
            <a:spLocks noGrp="1"/>
          </p:cNvSpPr>
          <p:nvPr>
            <p:ph type="title"/>
          </p:nvPr>
        </p:nvSpPr>
        <p:spPr/>
        <p:txBody>
          <a:bodyPr>
            <a:normAutofit fontScale="90000"/>
          </a:bodyPr>
          <a:lstStyle/>
          <a:p>
            <a:r>
              <a:rPr lang="en-IN" sz="2000" dirty="0"/>
              <a:t>Corporate Office: 301, Block </a:t>
            </a:r>
            <a:r>
              <a:rPr lang="en-IN" sz="2000" dirty="0" err="1"/>
              <a:t>Bestech</a:t>
            </a:r>
            <a:r>
              <a:rPr lang="en-IN" sz="2000" dirty="0"/>
              <a:t> Sushant B, 3rd Floor Chambers, Lok 1, Gurgaon, (Haryana )</a:t>
            </a:r>
            <a:br>
              <a:rPr lang="en-IN" sz="2000" dirty="0"/>
            </a:br>
            <a:br>
              <a:rPr lang="en-IN" sz="2000" dirty="0"/>
            </a:br>
            <a:r>
              <a:rPr lang="en-US" sz="2000" dirty="0"/>
              <a:t>Mumbai Office: 28,Videocon House 3rd floor Calicut Street Ballard Pier Mumbai 400 001 Mobile No 9560013666</a:t>
            </a:r>
            <a:endParaRPr lang="en-IN" sz="2000" dirty="0"/>
          </a:p>
        </p:txBody>
      </p:sp>
      <p:sp>
        <p:nvSpPr>
          <p:cNvPr id="3" name="Content Placeholder 2">
            <a:extLst>
              <a:ext uri="{FF2B5EF4-FFF2-40B4-BE49-F238E27FC236}">
                <a16:creationId xmlns:a16="http://schemas.microsoft.com/office/drawing/2014/main" id="{BD7CA60D-8DAD-761E-8F79-36E20A3A962B}"/>
              </a:ext>
            </a:extLst>
          </p:cNvPr>
          <p:cNvSpPr>
            <a:spLocks noGrp="1"/>
          </p:cNvSpPr>
          <p:nvPr>
            <p:ph idx="1"/>
          </p:nvPr>
        </p:nvSpPr>
        <p:spPr/>
        <p:txBody>
          <a:bodyPr>
            <a:normAutofit lnSpcReduction="10000"/>
          </a:bodyPr>
          <a:lstStyle/>
          <a:p>
            <a:r>
              <a:rPr lang="en-US" dirty="0"/>
              <a:t>CONTACT US:</a:t>
            </a:r>
          </a:p>
          <a:p>
            <a:endParaRPr lang="en-US" dirty="0"/>
          </a:p>
          <a:p>
            <a:r>
              <a:rPr lang="en-IN" dirty="0"/>
              <a:t>Regional Office Address : Tower </a:t>
            </a:r>
            <a:r>
              <a:rPr lang="en-IN" dirty="0" err="1"/>
              <a:t>Spazedge</a:t>
            </a:r>
            <a:r>
              <a:rPr lang="en-IN" dirty="0"/>
              <a:t> A, Unit no 105, 1st Floor, Building, Sector Gurgaon-- 47, 122001, (Haryana) </a:t>
            </a:r>
          </a:p>
          <a:p>
            <a:r>
              <a:rPr lang="en-IN" dirty="0"/>
              <a:t>CIN NUMBER : U63000HR2011PTC042717 </a:t>
            </a:r>
          </a:p>
          <a:p>
            <a:r>
              <a:rPr lang="en-IN" dirty="0"/>
              <a:t>GST NUMBER : 06AAJCA4378H1ZI </a:t>
            </a:r>
          </a:p>
          <a:p>
            <a:r>
              <a:rPr lang="en-IN" dirty="0"/>
              <a:t>WCA Member ID: 71040</a:t>
            </a:r>
          </a:p>
          <a:p>
            <a:r>
              <a:rPr lang="en-US" dirty="0"/>
              <a:t>Tell No 91 0124 4991250/254/259</a:t>
            </a:r>
          </a:p>
          <a:p>
            <a:r>
              <a:rPr lang="en-US" dirty="0"/>
              <a:t>EMAIL I’D – INFO@ARROWGLOBALLOGISTICS.COM</a:t>
            </a:r>
            <a:endParaRPr lang="en-IN" dirty="0"/>
          </a:p>
        </p:txBody>
      </p:sp>
    </p:spTree>
    <p:extLst>
      <p:ext uri="{BB962C8B-B14F-4D97-AF65-F5344CB8AC3E}">
        <p14:creationId xmlns:p14="http://schemas.microsoft.com/office/powerpoint/2010/main" val="3445921623"/>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201</TotalTime>
  <Words>1262</Words>
  <Application>Microsoft Office PowerPoint</Application>
  <PresentationFormat>Widescreen</PresentationFormat>
  <Paragraphs>32</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Century Gothic</vt:lpstr>
      <vt:lpstr>Wingdings</vt:lpstr>
      <vt:lpstr>Wingdings 3</vt:lpstr>
      <vt:lpstr>Slice</vt:lpstr>
      <vt:lpstr>About us:</vt:lpstr>
      <vt:lpstr>Our Mission  To consistently exceed customer expectations by delivering reliable, efficient, and innovative logistics solutions at competitive rates. We are committed to creating value through operational excellence, customer-centric services, and long-term partnerships built on trust and transparency.   Our Vision  To be recognized as the most trusted and preferred logistics partner in the freight forwarding industry by providing comprehensive, end-to-end solutions that empower our customers’ global growth. </vt:lpstr>
      <vt:lpstr>PowerPoint Presentation</vt:lpstr>
      <vt:lpstr>     Freight Forwarding End-to-end management of international shipments via air, sea, and multimodal transport, ensuring timely and secure delivery worldwide.  Air Freight Services Fast and reliable air cargo solutions for time-sensitive shipments, with flexible scheduling and global connectivity.  Ocean Freight Services Cost-effective and scalable sea freight solutions, including FCL (Full Container Load) and LCL (Less than Container Load), for efficient global trade.  Customs Clearance Expert handling of customs documentation and compliance, ensuring smooth and hassle-free clearance at all ports of entry.  Inbound Logistics to India Specialized expertise in managing inbound cargo to India, with deep knowledge of regulations, duties, and local procedures.  Warehousing &amp; Distribution Secure storage facilities and efficient distribution services to streamline your supply chain operations.  Door-to-Door Delivery Complete logistics solutions from origin to destination, ensuring convenience and end-to-end visibility.  Project Cargo Handling Specialized handling of oversized, heavy, or complex cargo with customized logistics planning and execution.  Supply Chain Solutions Integrated logistics strategies designed to optimize costs, improve efficiency, and enhance overall supply chain performance.   </vt:lpstr>
      <vt:lpstr>Air Freight Import We provide reliable and efficient air freight import solutions, tailored to meet both urgent and cost-sensitive shipping requirements. Our services include express shipments for time-critical cargo and consolidation options for more economical transportation from all major global origins. With a strong international partner network and deep operational expertise, we ensure smooth coordination, timely delivery, and secure handling of your shipments at every stage. At Arrow Global Logistics, we are committed to delivering precision, speed, and complete peace of mind for all your air import needs.  WE GIVE CONTINUOUS INFORMATION FLOW FOR THE YOUR SHIPMENTS THROUGH OUR INHOUSE TRACKING AND TRADING </vt:lpstr>
      <vt:lpstr>Ocean Freight Import  We offer dependable and cost-effective ocean freight import solutions for cargo movement from major global ports. Our services include both FCL (Full Container Load) and LCL (Less than Container Load) options, tailored to your shipment size and budget. With strong carrier partnerships and efficient coordination, we ensure timely transit, secure handling, and seamless delivery of your cargo. </vt:lpstr>
      <vt:lpstr>Customs Clearance Our expert team ensures smooth and hassle-free customs clearance by managing all documentation and regulatory requirements with accuracy and efficiency. With in-depth knowledge of import regulations and compliance procedures, we minimize delays and ensure your cargo moves swiftly through customs.  Door-to-Door Delivery We provide complete door-to-door logistics solutions, managing your shipment from origin to final destination with end-to-end visibility and control. Our integrated approach ensures convenience, reliability, and timely delivery—allowing you to focus on your core business.   Warehousing &amp; Distribution We offer secure and strategically managed warehousing solutions, along with efficient distribution services to support your supply chain. Our facilities and processes are designed to ensure safe storage, inventory control, and timely dispatch of your goods.   Project Cargo Handling We specialize in handling oversized, heavy, and complex shipments with customized logistics planning and execution. From route planning to final delivery, our team ensures safe handling and precise coordination at every stage.</vt:lpstr>
      <vt:lpstr>Supply Chain Solutions We deliver integrated supply chain solutions designed to optimize operations, reduce costs, and improve overall efficiency. By combining expertise, technology, and strategic planning, we help streamline your logistics processes for better performance.   Inbound Logistics to India With strong expertise in inbound cargo movement, we manage imports into India with a deep understanding of local regulations and procedures. Our team ensures smooth coordination, compliance, and timely delivery, making your import process seamless and efficient. WE MAKE OUR OWN CONSOLIDATION BY AIR AND SEA </vt:lpstr>
      <vt:lpstr>Why Choose Our Services  At Arrow Global Logistics, we go beyond simply moving cargo—we deliver reliable, time-bound logistics solutions that keep your business running smoothly. Backed by a strong global network and deep local expertise, we ensure your shipments are handled with precision, care, and full regulatory compliance at every stage.  Our approach is built around efficiency and flexibility, allowing us to offer cost-effective solutions without compromising on speed or service quality. From seamless documentation and secure cargo handling to real-time coordination and proactive support, we provide complete visibility and control throughout the shipping process.  With a customer-first mindset and a commitment to operational excellence, we create logistics experiences that are dependable, transparent, and tailored to your unique business needs—helping you move forward with confidence in every shipment. </vt:lpstr>
      <vt:lpstr>PowerPoint Presentation</vt:lpstr>
      <vt:lpstr>Corporate Office: 301, Block Bestech Sushant B, 3rd Floor Chambers, Lok 1, Gurgaon, (Haryana )  Mumbai Office: 28,Videocon House 3rd floor Calicut Street Ballard Pier Mumbai 400 001 Mobile No 9560013666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Ridam Mittal</dc:creator>
  <cp:lastModifiedBy>Ridam Mittal</cp:lastModifiedBy>
  <cp:revision>1</cp:revision>
  <dcterms:created xsi:type="dcterms:W3CDTF">2026-05-01T03:43:00Z</dcterms:created>
  <dcterms:modified xsi:type="dcterms:W3CDTF">2026-05-01T07:04:11Z</dcterms:modified>
</cp:coreProperties>
</file>